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17"/>
  </p:notesMasterIdLst>
  <p:sldIdLst>
    <p:sldId id="257" r:id="rId2"/>
    <p:sldId id="258" r:id="rId3"/>
    <p:sldId id="273" r:id="rId4"/>
    <p:sldId id="275" r:id="rId5"/>
    <p:sldId id="276" r:id="rId6"/>
    <p:sldId id="277" r:id="rId7"/>
    <p:sldId id="263" r:id="rId8"/>
    <p:sldId id="264" r:id="rId9"/>
    <p:sldId id="266" r:id="rId10"/>
    <p:sldId id="268" r:id="rId11"/>
    <p:sldId id="274" r:id="rId12"/>
    <p:sldId id="269" r:id="rId13"/>
    <p:sldId id="278" r:id="rId14"/>
    <p:sldId id="279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CA2EB2-7272-4663-96C2-3F772410D921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825BC-A39D-4127-8B75-82BAA55D19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6594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3287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1717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0500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74611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3732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25241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69235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2452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372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0940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707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370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83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7983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258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2935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D4D43-8F4D-4777-A771-B85AC1CB6C90}" type="datetimeFigureOut">
              <a:rPr lang="en-IN" smtClean="0"/>
              <a:t>20-11-2024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E97E14F-4CB3-4065-9D68-51D60A122E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3844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567024-E12F-7F80-F2A9-7D6725D8D66F}"/>
              </a:ext>
            </a:extLst>
          </p:cNvPr>
          <p:cNvSpPr txBox="1"/>
          <p:nvPr/>
        </p:nvSpPr>
        <p:spPr>
          <a:xfrm>
            <a:off x="1493134" y="2517648"/>
            <a:ext cx="9507792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COMPUTER VISION-BASED METHOD FOR VEHICLE SPEED DETECTION USING VIDEO FOOTAGE</a:t>
            </a:r>
          </a:p>
        </p:txBody>
      </p:sp>
      <p:pic>
        <p:nvPicPr>
          <p:cNvPr id="8" name="Google Shape;59;p13">
            <a:extLst>
              <a:ext uri="{FF2B5EF4-FFF2-40B4-BE49-F238E27FC236}">
                <a16:creationId xmlns:a16="http://schemas.microsoft.com/office/drawing/2014/main" id="{5B7D7BB1-78CD-A95B-6E70-CBE83BA1D53F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9633779" y="672847"/>
            <a:ext cx="1235075" cy="1319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58;p13">
            <a:extLst>
              <a:ext uri="{FF2B5EF4-FFF2-40B4-BE49-F238E27FC236}">
                <a16:creationId xmlns:a16="http://schemas.microsoft.com/office/drawing/2014/main" id="{FB91036C-0A76-AE20-BECE-71A96489D447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668841" y="303272"/>
            <a:ext cx="1339215" cy="179197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9100D0-ED31-603F-12DD-BEA06FCEC72D}"/>
              </a:ext>
            </a:extLst>
          </p:cNvPr>
          <p:cNvSpPr txBox="1"/>
          <p:nvPr/>
        </p:nvSpPr>
        <p:spPr>
          <a:xfrm>
            <a:off x="1493134" y="4578454"/>
            <a:ext cx="460286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Team members(BATCH NO: C13):</a:t>
            </a:r>
          </a:p>
          <a:p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SWEDHA M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(6176AC21UCS145)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THENMOZHI S (6176AC21UCS150)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THRISHA K (6176AC21UCS152)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VARSHINI V (6176AC21UCS158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D683E6-C488-FF38-EAD7-151E00FB81CF}"/>
              </a:ext>
            </a:extLst>
          </p:cNvPr>
          <p:cNvSpPr txBox="1"/>
          <p:nvPr/>
        </p:nvSpPr>
        <p:spPr>
          <a:xfrm>
            <a:off x="7698657" y="4578454"/>
            <a:ext cx="52823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Guided by: </a:t>
            </a:r>
          </a:p>
          <a:p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Mrs. M. Malathi M.E.,</a:t>
            </a:r>
          </a:p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AP/CSE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849CFE-E57B-B51F-8485-EB600CB1202E}"/>
              </a:ext>
            </a:extLst>
          </p:cNvPr>
          <p:cNvSpPr txBox="1"/>
          <p:nvPr/>
        </p:nvSpPr>
        <p:spPr>
          <a:xfrm>
            <a:off x="767100" y="828543"/>
            <a:ext cx="1118381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 panose="02020603050405020304"/>
              </a:rPr>
              <a:t>ADHIYAMAAN COLLEGE OF ENGINEERING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 panose="02020603050405020304"/>
              </a:rPr>
              <a:t>(AUTONOMOUS)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 panose="02020603050405020304"/>
              </a:rPr>
              <a:t>DEPARTMENT OF COMPUTER SCIENCE AND ENGINEERING</a:t>
            </a:r>
          </a:p>
        </p:txBody>
      </p:sp>
    </p:spTree>
    <p:extLst>
      <p:ext uri="{BB962C8B-B14F-4D97-AF65-F5344CB8AC3E}">
        <p14:creationId xmlns:p14="http://schemas.microsoft.com/office/powerpoint/2010/main" val="786277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A843429-F3FA-FBC8-CC59-E9215D9396BB}"/>
              </a:ext>
            </a:extLst>
          </p:cNvPr>
          <p:cNvSpPr txBox="1"/>
          <p:nvPr/>
        </p:nvSpPr>
        <p:spPr>
          <a:xfrm>
            <a:off x="4256891" y="599522"/>
            <a:ext cx="39525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OUTCOMES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317796A-FD58-AA86-82E5-34CFB2806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360" y="2222355"/>
            <a:ext cx="3312995" cy="368217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FE333F0-057F-B9D4-C15B-BB2715BA0E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676" y="2222355"/>
            <a:ext cx="3312995" cy="368217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2DEBDD0-CC47-F7D7-F3B7-75271604F8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884" y="2222356"/>
            <a:ext cx="3140762" cy="368217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FB7FE23-B4E9-9FCC-63FA-A20532A0835C}"/>
              </a:ext>
            </a:extLst>
          </p:cNvPr>
          <p:cNvSpPr txBox="1"/>
          <p:nvPr/>
        </p:nvSpPr>
        <p:spPr>
          <a:xfrm>
            <a:off x="1126031" y="1683446"/>
            <a:ext cx="35002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Interface Module:</a:t>
            </a:r>
            <a:endParaRPr lang="en-IN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488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77436F-AE79-0D83-972C-820FD8D96F51}"/>
              </a:ext>
            </a:extLst>
          </p:cNvPr>
          <p:cNvSpPr txBox="1"/>
          <p:nvPr/>
        </p:nvSpPr>
        <p:spPr>
          <a:xfrm>
            <a:off x="5014452" y="580103"/>
            <a:ext cx="343145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OUTCOMES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2FA665-51B1-FAFC-24D7-80DBC274B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940" y="2053281"/>
            <a:ext cx="3893588" cy="41525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4DA5FA-7308-E0BF-8D17-59700DDED3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1355" y="2053281"/>
            <a:ext cx="3893589" cy="41525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66A39F-3ACC-3E31-634C-7F7621FBBBEE}"/>
              </a:ext>
            </a:extLst>
          </p:cNvPr>
          <p:cNvSpPr txBox="1"/>
          <p:nvPr/>
        </p:nvSpPr>
        <p:spPr>
          <a:xfrm>
            <a:off x="1936940" y="1455174"/>
            <a:ext cx="3077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Authentication Module:</a:t>
            </a:r>
            <a:endParaRPr lang="en-IN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080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EA266A-D4BE-B6EB-C236-D7145CDA69F9}"/>
              </a:ext>
            </a:extLst>
          </p:cNvPr>
          <p:cNvSpPr txBox="1"/>
          <p:nvPr/>
        </p:nvSpPr>
        <p:spPr>
          <a:xfrm>
            <a:off x="5102942" y="624582"/>
            <a:ext cx="324464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OUTCOMES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FEEF430-D6C1-70C6-47E5-29CB0701D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586" y="2152832"/>
            <a:ext cx="6172080" cy="40805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FC83596-D079-E81B-22E1-31D4BB930DAB}"/>
              </a:ext>
            </a:extLst>
          </p:cNvPr>
          <p:cNvSpPr txBox="1"/>
          <p:nvPr/>
        </p:nvSpPr>
        <p:spPr>
          <a:xfrm>
            <a:off x="1498814" y="1613242"/>
            <a:ext cx="3864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Upload and Processing module:</a:t>
            </a:r>
            <a:endParaRPr lang="en-IN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21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46315F-CB25-98DB-9989-54825DFF5AE3}"/>
              </a:ext>
            </a:extLst>
          </p:cNvPr>
          <p:cNvSpPr txBox="1"/>
          <p:nvPr/>
        </p:nvSpPr>
        <p:spPr>
          <a:xfrm>
            <a:off x="4906173" y="682455"/>
            <a:ext cx="324464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OUTCOMES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4562E8-405B-7641-A8B8-472E596F6FBA}"/>
              </a:ext>
            </a:extLst>
          </p:cNvPr>
          <p:cNvSpPr txBox="1"/>
          <p:nvPr/>
        </p:nvSpPr>
        <p:spPr>
          <a:xfrm>
            <a:off x="1523877" y="1570664"/>
            <a:ext cx="3382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 Visualization module:</a:t>
            </a:r>
            <a:endParaRPr lang="en-IN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24CA41-8A3F-7CE7-30ED-6949CDE08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16"/>
          <a:stretch/>
        </p:blipFill>
        <p:spPr>
          <a:xfrm>
            <a:off x="6805307" y="2051797"/>
            <a:ext cx="4671470" cy="42911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9E109B-A0A8-5F92-BF30-9BDCE375AC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683" y="2051797"/>
            <a:ext cx="5072118" cy="429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72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D1C8AE-35D0-C0D7-C025-AAED3DD5CF92}"/>
              </a:ext>
            </a:extLst>
          </p:cNvPr>
          <p:cNvSpPr txBox="1"/>
          <p:nvPr/>
        </p:nvSpPr>
        <p:spPr>
          <a:xfrm>
            <a:off x="4813326" y="642581"/>
            <a:ext cx="30873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26C63B-2D7F-6006-15E7-89569351846F}"/>
              </a:ext>
            </a:extLst>
          </p:cNvPr>
          <p:cNvSpPr txBox="1"/>
          <p:nvPr/>
        </p:nvSpPr>
        <p:spPr>
          <a:xfrm>
            <a:off x="2035277" y="2102360"/>
            <a:ext cx="84754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computer vision-based vehicle speed detection project successfully demonstrates a non-invasive, efficient approach to estimating vehicle speeds using recorded video footage. By combining the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Haar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Cascade algorithm for vehicle detection and optical flow for speed estimation, this system provides an accessible and cost-effective alternative to traditional, hardware-intensive methods. Built with OpenCV and Django, the project has proven capable of delivering accurate speed estimations, making it valuable for applications in law enforcement, traffic analysis, and insurance verification.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en-IN" dirty="0">
              <a:latin typeface="Aptos Narrow" panose="020B00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209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074EEB6-270B-C64A-8868-DE88438EA246}"/>
              </a:ext>
            </a:extLst>
          </p:cNvPr>
          <p:cNvSpPr txBox="1"/>
          <p:nvPr/>
        </p:nvSpPr>
        <p:spPr>
          <a:xfrm>
            <a:off x="5083278" y="663915"/>
            <a:ext cx="2890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REFERENCES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506E70-6814-D03F-32E1-BC9251DFE9AC}"/>
              </a:ext>
            </a:extLst>
          </p:cNvPr>
          <p:cNvSpPr txBox="1"/>
          <p:nvPr/>
        </p:nvSpPr>
        <p:spPr>
          <a:xfrm>
            <a:off x="2168013" y="1681316"/>
            <a:ext cx="909483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Patel, S., &amp; Jha, R. (2023).Improving Vehicle Speed Estimation Accuracy Using Advanced Optical Flow Techniques. [Journal of Real-Time Image Processing]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Zhang, Y., Wang, X., &amp; Liu, J. (2022).Real-time Vehicle Detection and Speed Estimation Using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Haar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Cascade and Optical Flow. [IEEE Transactions on Intelligent Transportation Systems]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Singh, A., &amp; Gupta, R. (2023). Comparative Analysis of Optical Flow Methods for Vehicle Speed Estimation in Urban Environments.[International Journal of Computer Applications]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 Fernandez, J., &amp; Ruiz, M. (2022).An Enhanced Framework for Real-time Traffic Analysis Using OpenCV and Optical Flow. [Journal of Computer Vision and Image Processing]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Kumar, R., &amp; Sharma, N. (2023). Vehicle Speed Detection Using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Haar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Cascade and Optical Flow: A Machine Learning Approach. [Journal of Image and Video Processing] 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924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E614C4-3C80-4DF5-08E4-18506F3F69B6}"/>
              </a:ext>
            </a:extLst>
          </p:cNvPr>
          <p:cNvSpPr txBox="1"/>
          <p:nvPr/>
        </p:nvSpPr>
        <p:spPr>
          <a:xfrm>
            <a:off x="2490018" y="1772131"/>
            <a:ext cx="786335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       </a:t>
            </a:r>
            <a:endParaRPr lang="en-US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spcBef>
                <a:spcPts val="1200"/>
              </a:spcBef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web-based application allows users to upload video recordings of traffic, automatically detecting and tracking vehicles to estimate their speeds. By leveraging a combination of 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Haar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Cascade for vehicle detection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Lucas Kanade(optical flow algorithm) for speed estimation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the system provides accurate and real-time insights. It also produces annotated video outputs highlighting vehicle speeds, offering valuable data for traffic management, road safety enforcement, and urban planning.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265505-B6BF-1943-9D8F-768566E824C5}"/>
              </a:ext>
            </a:extLst>
          </p:cNvPr>
          <p:cNvSpPr txBox="1"/>
          <p:nvPr/>
        </p:nvSpPr>
        <p:spPr>
          <a:xfrm>
            <a:off x="4708421" y="709454"/>
            <a:ext cx="342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ABSTRACT</a:t>
            </a:r>
          </a:p>
          <a:p>
            <a:pPr algn="ctr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297045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14300F-BB80-75B0-4ED8-0DAA260E5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32318-D9FD-70D4-2250-09E0CCF95BDD}"/>
              </a:ext>
            </a:extLst>
          </p:cNvPr>
          <p:cNvSpPr txBox="1"/>
          <p:nvPr/>
        </p:nvSpPr>
        <p:spPr>
          <a:xfrm>
            <a:off x="1900082" y="1752465"/>
            <a:ext cx="9153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       </a:t>
            </a:r>
            <a:endParaRPr lang="en-US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6FE614C4-3C80-4DF5-08E4-18506F3F69B6}"/>
              </a:ext>
            </a:extLst>
          </p:cNvPr>
          <p:cNvSpPr txBox="1"/>
          <p:nvPr/>
        </p:nvSpPr>
        <p:spPr>
          <a:xfrm>
            <a:off x="4900305" y="108155"/>
            <a:ext cx="31533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      OBJECTIVES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B0B4C908-3F82-6001-75E4-C940DBCC447D}"/>
              </a:ext>
            </a:extLst>
          </p:cNvPr>
          <p:cNvSpPr txBox="1"/>
          <p:nvPr/>
        </p:nvSpPr>
        <p:spPr>
          <a:xfrm>
            <a:off x="2411360" y="2027768"/>
            <a:ext cx="90653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estimate vehicle speeds instantly from video footage, offering quick and accurate results.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work with existing CCTV or security cameras, avoiding the need for extra hardware.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detect vehicle movement using advanced algorithms for precise speed detection.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use open-source tools and existing setups, making it an affordable option.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handle multiple video formats, making it suitable for larger projects.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have automated processing and easy-to-use interfaces.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5754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36147B-E722-5771-B7A3-F4FAA60ACD8F}"/>
              </a:ext>
            </a:extLst>
          </p:cNvPr>
          <p:cNvSpPr txBox="1"/>
          <p:nvPr/>
        </p:nvSpPr>
        <p:spPr>
          <a:xfrm>
            <a:off x="1907458" y="1658370"/>
            <a:ext cx="859339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Traditional speed measurement systems such as radar-based and LIDAR-based methods require dedicated, specialized hardware that must be installed at various points. Inductive loop sensors require embedding in road surfaces, necessitating physical alterations and installations.</a:t>
            </a:r>
          </a:p>
          <a:p>
            <a:pPr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Each new installation requires the setup of new radar or LIDAR units, or additional road sensors, which can be both costly and logistically challenging.</a:t>
            </a:r>
          </a:p>
          <a:p>
            <a:pPr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Disadvantages:</a:t>
            </a:r>
          </a:p>
          <a:p>
            <a:pPr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 maintenance costs due to the complexity and sensitivity of the equipment. </a:t>
            </a:r>
          </a:p>
          <a:p>
            <a:pPr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Requirement of regular calibration, repairs, and updates.</a:t>
            </a:r>
          </a:p>
          <a:p>
            <a:pPr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Installing radar, LIDAR, or inductive loop sensors involves complex procedures.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E01581-5DF0-EF6C-AC7D-4FEF63C6067E}"/>
              </a:ext>
            </a:extLst>
          </p:cNvPr>
          <p:cNvSpPr txBox="1"/>
          <p:nvPr/>
        </p:nvSpPr>
        <p:spPr>
          <a:xfrm>
            <a:off x="3393752" y="598370"/>
            <a:ext cx="57715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EXISTING SYSTEM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563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953B27-A2FD-E82B-6CA5-0C5E85A0DE5E}"/>
              </a:ext>
            </a:extLst>
          </p:cNvPr>
          <p:cNvSpPr txBox="1"/>
          <p:nvPr/>
        </p:nvSpPr>
        <p:spPr>
          <a:xfrm>
            <a:off x="2222091" y="1647690"/>
            <a:ext cx="825909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optical flow-based speed estimation system leverages existing CCTV cameras, which are already installed in many locations for surveillance purposes. </a:t>
            </a:r>
          </a:p>
          <a:p>
            <a:pPr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need of additional hardware.</a:t>
            </a:r>
          </a:p>
          <a:p>
            <a:pPr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reduces long-term operational costs and simplifies overall management.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optical flow-based system integrates with pre-existing CCTV cameras, streamlining the deployment process.</a:t>
            </a:r>
          </a:p>
          <a:p>
            <a:pPr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Advantages:</a:t>
            </a:r>
          </a:p>
          <a:p>
            <a:pPr algn="just"/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Minimal physical changes and relies mainly on configuring and optimizing software for speed estimation.</a:t>
            </a:r>
          </a:p>
          <a:p>
            <a:pPr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Addition of more locations for speed estimation is simplified as it only requires access to existing cameras and the extension of software solutions.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3E88BB-00EE-9516-CFB8-463D03935597}"/>
              </a:ext>
            </a:extLst>
          </p:cNvPr>
          <p:cNvSpPr txBox="1"/>
          <p:nvPr/>
        </p:nvSpPr>
        <p:spPr>
          <a:xfrm>
            <a:off x="4522839" y="698375"/>
            <a:ext cx="51521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PROPOSED SYSTEM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6609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60CCD2C-40E9-AD06-D5B3-AD94322B6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601070"/>
              </p:ext>
            </p:extLst>
          </p:nvPr>
        </p:nvGraphicFramePr>
        <p:xfrm>
          <a:off x="919314" y="1533833"/>
          <a:ext cx="10790905" cy="5103579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642524">
                  <a:extLst>
                    <a:ext uri="{9D8B030D-6E8A-4147-A177-3AD203B41FA5}">
                      <a16:colId xmlns:a16="http://schemas.microsoft.com/office/drawing/2014/main" val="1290470758"/>
                    </a:ext>
                  </a:extLst>
                </a:gridCol>
                <a:gridCol w="2626704">
                  <a:extLst>
                    <a:ext uri="{9D8B030D-6E8A-4147-A177-3AD203B41FA5}">
                      <a16:colId xmlns:a16="http://schemas.microsoft.com/office/drawing/2014/main" val="2143240175"/>
                    </a:ext>
                  </a:extLst>
                </a:gridCol>
                <a:gridCol w="1774720">
                  <a:extLst>
                    <a:ext uri="{9D8B030D-6E8A-4147-A177-3AD203B41FA5}">
                      <a16:colId xmlns:a16="http://schemas.microsoft.com/office/drawing/2014/main" val="1241617485"/>
                    </a:ext>
                  </a:extLst>
                </a:gridCol>
                <a:gridCol w="2298514">
                  <a:extLst>
                    <a:ext uri="{9D8B030D-6E8A-4147-A177-3AD203B41FA5}">
                      <a16:colId xmlns:a16="http://schemas.microsoft.com/office/drawing/2014/main" val="2810615499"/>
                    </a:ext>
                  </a:extLst>
                </a:gridCol>
                <a:gridCol w="3448443">
                  <a:extLst>
                    <a:ext uri="{9D8B030D-6E8A-4147-A177-3AD203B41FA5}">
                      <a16:colId xmlns:a16="http://schemas.microsoft.com/office/drawing/2014/main" val="1733585125"/>
                    </a:ext>
                  </a:extLst>
                </a:gridCol>
              </a:tblGrid>
              <a:tr h="537798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S.NO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PAPER TITLE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AUTHOR(S)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PUBLICATIONS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WORK DONE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  <a:lumOff val="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657240"/>
                  </a:ext>
                </a:extLst>
              </a:tr>
              <a:tr h="1210045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1.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Improving Vehicle Speed Estimation Accuracy Using Advanced Optical Flow Techniques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S. Patel and R. Jha  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Journal of Real-Time Image Processing</a:t>
                      </a:r>
                    </a:p>
                    <a:p>
                      <a:pPr algn="just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2023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Lucas-Kanade optical flow</a:t>
                      </a:r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, focuses only on selected key points for motion estimation which is computationally efficient, making it more suitable for real-time processing.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4757246"/>
                  </a:ext>
                </a:extLst>
              </a:tr>
              <a:tr h="1210045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2.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Real-Time Vehicle Speed Estimation Using Convolutional Neural Networks and Optical Flow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A. Kumar et al.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Pattern Recognition</a:t>
                      </a:r>
                    </a:p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2023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The system avoids this dependency by using </a:t>
                      </a:r>
                      <a:r>
                        <a:rPr lang="en-US" sz="15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pre-trained </a:t>
                      </a:r>
                      <a:r>
                        <a:rPr lang="en-US" sz="1500" b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Haar</a:t>
                      </a:r>
                      <a:r>
                        <a:rPr lang="en-US" sz="15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Cascade classifiers </a:t>
                      </a:r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which require less retraining and can still perform well under a wide range of conditions.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0733606"/>
                  </a:ext>
                </a:extLst>
              </a:tr>
              <a:tr h="102156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3.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Vehicle Detection and Speed Estimation Using Optical Flow in Traffic Surveillance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L. Zhao et al.  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Computer Vision and Image Understanding</a:t>
                      </a:r>
                    </a:p>
                    <a:p>
                      <a:pPr algn="just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2022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By integrating </a:t>
                      </a:r>
                      <a:r>
                        <a:rPr lang="en-US" sz="1500" b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Haar</a:t>
                      </a:r>
                      <a:r>
                        <a:rPr lang="en-US" sz="15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Cascade detection </a:t>
                      </a:r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with optical flow, the system can better handle occlusions (even if vehicles are partially blocked).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127986"/>
                  </a:ext>
                </a:extLst>
              </a:tr>
              <a:tr h="1064493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4.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 Comparative Evaluation of Optical Flow Methods for Vehicle Tracking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M. B. Moghaddam</a:t>
                      </a:r>
                    </a:p>
                    <a:p>
                      <a:pPr algn="ctr"/>
                      <a:r>
                        <a:rPr lang="en-IN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et 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IEEE Transactions on Intelligent Transportation Systems</a:t>
                      </a:r>
                    </a:p>
                    <a:p>
                      <a:pPr algn="just"/>
                      <a:r>
                        <a:rPr lang="en-IN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2021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It provides </a:t>
                      </a:r>
                      <a:r>
                        <a:rPr lang="en-US" sz="15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classification </a:t>
                      </a:r>
                      <a:r>
                        <a:rPr lang="en-US" sz="15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of vehicles, filtering out non-vehicle objects and ensuring that the speed estimation applies only to relevant objects (vehicles). </a:t>
                      </a:r>
                      <a:endParaRPr lang="en-IN" sz="15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84425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180FBBC-3BE2-2ADE-17F5-515E3FE3EE98}"/>
              </a:ext>
            </a:extLst>
          </p:cNvPr>
          <p:cNvSpPr txBox="1"/>
          <p:nvPr/>
        </p:nvSpPr>
        <p:spPr>
          <a:xfrm>
            <a:off x="4294780" y="586000"/>
            <a:ext cx="431527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LITERATURE  SURVEY</a:t>
            </a:r>
            <a:endParaRPr lang="en-IN" sz="3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486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ED2C27-80D9-98A2-A325-AB10831109B3}"/>
              </a:ext>
            </a:extLst>
          </p:cNvPr>
          <p:cNvSpPr txBox="1"/>
          <p:nvPr/>
        </p:nvSpPr>
        <p:spPr>
          <a:xfrm>
            <a:off x="4707849" y="690780"/>
            <a:ext cx="36182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ARCHITECTURE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DDFEB6-2D84-A735-A05D-B138937C7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63"/>
          <a:stretch/>
        </p:blipFill>
        <p:spPr>
          <a:xfrm>
            <a:off x="1455175" y="1720644"/>
            <a:ext cx="9812593" cy="475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65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4AB15C-E6B7-D570-3A14-267DDB168549}"/>
              </a:ext>
            </a:extLst>
          </p:cNvPr>
          <p:cNvSpPr txBox="1"/>
          <p:nvPr/>
        </p:nvSpPr>
        <p:spPr>
          <a:xfrm>
            <a:off x="5246536" y="709866"/>
            <a:ext cx="251705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MODULES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1D27BF-2143-46DA-905B-0A194EBB3D50}"/>
              </a:ext>
            </a:extLst>
          </p:cNvPr>
          <p:cNvSpPr txBox="1"/>
          <p:nvPr/>
        </p:nvSpPr>
        <p:spPr>
          <a:xfrm>
            <a:off x="1388401" y="1677883"/>
            <a:ext cx="1023332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Authentication Module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manages user registration, login, and session management within the web app.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ensures secure access control.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allows only authenticated user to upload videos and view vehicle speed detection results.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Video Upload and Processing Module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Handles video validation, processing and conversion to the required format for analysis using OpenCV and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FFmpeg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1"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  User Interface (UI) Module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provides a clean and intuitive frontend for interacting with the vehicle speed detection system.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is responsible for uploading videos, viewing results, and navigating through the app’s features.</a:t>
            </a:r>
          </a:p>
          <a:p>
            <a:pPr lvl="1"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2339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4AB15C-E6B7-D570-3A14-267DDB168549}"/>
              </a:ext>
            </a:extLst>
          </p:cNvPr>
          <p:cNvSpPr txBox="1"/>
          <p:nvPr/>
        </p:nvSpPr>
        <p:spPr>
          <a:xfrm>
            <a:off x="5180236" y="703259"/>
            <a:ext cx="251705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MODULES</a:t>
            </a:r>
            <a:endParaRPr lang="en-IN" sz="4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9D34E2-1986-4F72-9E52-C72B1934678A}"/>
              </a:ext>
            </a:extLst>
          </p:cNvPr>
          <p:cNvSpPr txBox="1"/>
          <p:nvPr/>
        </p:nvSpPr>
        <p:spPr>
          <a:xfrm>
            <a:off x="1403284" y="1353427"/>
            <a:ext cx="1007096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   Optical Flow &amp; Speed Calculation Module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Lucas-Kanade optical flow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more advanced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vehicle tracking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speed estimation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Enhances accuracy compared to the 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Haar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cascade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tracking vehicle movements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 consecutive frames.</a:t>
            </a:r>
          </a:p>
          <a:p>
            <a:pPr lvl="1"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 startAt="5"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 Visualization Module</a:t>
            </a:r>
          </a:p>
          <a:p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Displays the output video with vehicle speed annotated above the detected vehicles.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Option to download the processed video.</a:t>
            </a: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6.   Error Handling &amp; Video Format Conversion Module</a:t>
            </a: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algn="just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E0077E23-13E0-852B-F599-F8178AFBC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7793" y="4855674"/>
            <a:ext cx="967494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Converts unsupported or browser-unreadable video formats into a compatible format using 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FFmpeg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Ensures seamless video processing by handling multiple formats automatically.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Logs conversion errors for developer debugging, ensuring smooth user experience. </a:t>
            </a:r>
          </a:p>
        </p:txBody>
      </p:sp>
    </p:spTree>
    <p:extLst>
      <p:ext uri="{BB962C8B-B14F-4D97-AF65-F5344CB8AC3E}">
        <p14:creationId xmlns:p14="http://schemas.microsoft.com/office/powerpoint/2010/main" val="426633156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1586</TotalTime>
  <Words>1139</Words>
  <Application>Microsoft Office PowerPoint</Application>
  <PresentationFormat>Widescreen</PresentationFormat>
  <Paragraphs>144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 Narrow</vt:lpstr>
      <vt:lpstr>Arial</vt:lpstr>
      <vt:lpstr>Calibri</vt:lpstr>
      <vt:lpstr>Century Gothic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swedha mariappan</dc:creator>
  <cp:lastModifiedBy>swedha mariappan</cp:lastModifiedBy>
  <cp:revision>40</cp:revision>
  <dcterms:created xsi:type="dcterms:W3CDTF">2024-09-04T15:02:36Z</dcterms:created>
  <dcterms:modified xsi:type="dcterms:W3CDTF">2024-11-20T17:19:10Z</dcterms:modified>
</cp:coreProperties>
</file>

<file path=docProps/thumbnail.jpeg>
</file>